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63" r:id="rId4"/>
    <p:sldMasterId id="2147483666" r:id="rId5"/>
    <p:sldMasterId id="2147483678" r:id="rId6"/>
    <p:sldMasterId id="2147483690" r:id="rId7"/>
  </p:sldMasterIdLst>
  <p:sldIdLst>
    <p:sldId id="256" r:id="rId8"/>
    <p:sldId id="257" r:id="rId9"/>
    <p:sldId id="258" r:id="rId10"/>
    <p:sldId id="259" r:id="rId11"/>
    <p:sldId id="895" r:id="rId12"/>
    <p:sldId id="896" r:id="rId13"/>
    <p:sldId id="897" r:id="rId14"/>
    <p:sldId id="898" r:id="rId15"/>
    <p:sldId id="899" r:id="rId16"/>
    <p:sldId id="900" r:id="rId17"/>
    <p:sldId id="901" r:id="rId18"/>
    <p:sldId id="902" r:id="rId19"/>
    <p:sldId id="903" r:id="rId20"/>
    <p:sldId id="909" r:id="rId21"/>
    <p:sldId id="904" r:id="rId22"/>
    <p:sldId id="905" r:id="rId23"/>
    <p:sldId id="906" r:id="rId24"/>
    <p:sldId id="907" r:id="rId25"/>
    <p:sldId id="908" r:id="rId26"/>
  </p:sldIdLst>
  <p:sldSz cx="12192000" cy="6858000"/>
  <p:notesSz cx="6858000" cy="9144000"/>
  <p:custDataLst>
    <p:tags r:id="rId30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04A7B"/>
    <a:srgbClr val="77933C"/>
    <a:srgbClr val="A6A6A6"/>
    <a:srgbClr val="E46C0A"/>
    <a:srgbClr val="B4B4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-78" y="-684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slide" Target="slides/slide1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0" Type="http://schemas.openxmlformats.org/officeDocument/2006/relationships/tags" Target="tags/tag63.xml"/><Relationship Id="rId3" Type="http://schemas.openxmlformats.org/officeDocument/2006/relationships/slideMaster" Target="slideMasters/slideMaster2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7" Type="http://schemas.openxmlformats.org/officeDocument/2006/relationships/theme" Target="../theme/theme2.xml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7" Type="http://schemas.openxmlformats.org/officeDocument/2006/relationships/theme" Target="../theme/theme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2" Type="http://schemas.openxmlformats.org/officeDocument/2006/relationships/theme" Target="../theme/theme4.xml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slideLayout" Target="../slideLayouts/slideLayout17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4" Type="http://schemas.openxmlformats.org/officeDocument/2006/relationships/theme" Target="../theme/theme5.xml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7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6.xml"/><Relationship Id="rId8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8" Type="http://schemas.openxmlformats.org/officeDocument/2006/relationships/theme" Target="../theme/theme6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3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5335" dirty="0">
                <a:latin typeface="黑体" panose="02010609060101010101" pitchFamily="49" charset="-122"/>
                <a:ea typeface="黑体" panose="02010609060101010101" pitchFamily="49" charset="-122"/>
              </a:rPr>
              <a:t>考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5335" dirty="0">
                <a:latin typeface="黑体" panose="02010609060101010101" pitchFamily="49" charset="-122"/>
                <a:ea typeface="黑体" panose="02010609060101010101" pitchFamily="49" charset="-122"/>
              </a:rPr>
              <a:t>点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5335" dirty="0">
                <a:latin typeface="黑体" panose="02010609060101010101" pitchFamily="49" charset="-122"/>
                <a:ea typeface="黑体" panose="02010609060101010101" pitchFamily="49" charset="-122"/>
              </a:rPr>
              <a:t>讲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5335" dirty="0">
                <a:latin typeface="黑体" panose="02010609060101010101" pitchFamily="49" charset="-122"/>
                <a:ea typeface="黑体" panose="02010609060101010101" pitchFamily="49" charset="-122"/>
              </a:rPr>
              <a:t>练</a:t>
            </a:r>
            <a:endParaRPr lang="zh-CN" altLang="en-US" sz="533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离散型随机变量及其分布</a:t>
            </a:r>
            <a:endParaRPr lang="zh-CN" altLang="en-US" sz="2135" i="1" dirty="0">
              <a:solidFill>
                <a:srgbClr val="0099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074" name="图片 3073" descr="地理化学生物物理考向标"/>
          <p:cNvPicPr>
            <a:picLocks noChangeAspect="1"/>
          </p:cNvPicPr>
          <p:nvPr userDrawn="1"/>
        </p:nvPicPr>
        <p:blipFill>
          <a:blip r:embed="rId14"/>
          <a:srcRect r="12120"/>
          <a:stretch>
            <a:fillRect/>
          </a:stretch>
        </p:blipFill>
        <p:spPr>
          <a:xfrm>
            <a:off x="0" y="117475"/>
            <a:ext cx="12164695" cy="50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64" descr="b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3335" y="6431280"/>
            <a:ext cx="12192000" cy="426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1"/>
          <p:cNvSpPr txBox="1"/>
          <p:nvPr userDrawn="1"/>
        </p:nvSpPr>
        <p:spPr>
          <a:xfrm>
            <a:off x="243205" y="163195"/>
            <a:ext cx="10704195" cy="4140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11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离散型随机变量及其分布</a:t>
            </a:r>
            <a:endParaRPr lang="zh-CN" altLang="en-US" sz="2135" i="1" dirty="0">
              <a:solidFill>
                <a:srgbClr val="0099FF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92485" y="44450"/>
            <a:ext cx="1007745" cy="641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地理化学生物物理考向标"/>
          <p:cNvPicPr>
            <a:picLocks noChangeAspect="1"/>
          </p:cNvPicPr>
          <p:nvPr userDrawn="1"/>
        </p:nvPicPr>
        <p:blipFill>
          <a:blip r:embed="rId4"/>
          <a:srcRect r="11557"/>
          <a:stretch>
            <a:fillRect/>
          </a:stretch>
        </p:blipFill>
        <p:spPr>
          <a:xfrm>
            <a:off x="0" y="117475"/>
            <a:ext cx="12045315" cy="640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64" descr="b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矩形 7"/>
          <p:cNvSpPr/>
          <p:nvPr/>
        </p:nvSpPr>
        <p:spPr>
          <a:xfrm rot="2725756">
            <a:off x="3892551" y="2646363"/>
            <a:ext cx="529167" cy="396875"/>
          </a:xfrm>
          <a:prstGeom prst="rect">
            <a:avLst/>
          </a:prstGeom>
          <a:solidFill>
            <a:srgbClr val="A6A6A6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矩形 8"/>
          <p:cNvSpPr/>
          <p:nvPr/>
        </p:nvSpPr>
        <p:spPr>
          <a:xfrm rot="2725756">
            <a:off x="4262967" y="2927350"/>
            <a:ext cx="527051" cy="396875"/>
          </a:xfrm>
          <a:prstGeom prst="rect">
            <a:avLst/>
          </a:prstGeom>
          <a:solidFill>
            <a:srgbClr val="E46C0A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7" name="矩形 9"/>
          <p:cNvSpPr/>
          <p:nvPr/>
        </p:nvSpPr>
        <p:spPr>
          <a:xfrm rot="2725756">
            <a:off x="3515784" y="2924175"/>
            <a:ext cx="529167" cy="395288"/>
          </a:xfrm>
          <a:prstGeom prst="rect">
            <a:avLst/>
          </a:prstGeom>
          <a:solidFill>
            <a:srgbClr val="77933C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8" name="矩形 10"/>
          <p:cNvSpPr/>
          <p:nvPr/>
        </p:nvSpPr>
        <p:spPr>
          <a:xfrm rot="2725756">
            <a:off x="3886200" y="3206750"/>
            <a:ext cx="529167" cy="395288"/>
          </a:xfrm>
          <a:prstGeom prst="rect">
            <a:avLst/>
          </a:prstGeom>
          <a:solidFill>
            <a:srgbClr val="604A7B">
              <a:alpha val="79999"/>
            </a:srgbClr>
          </a:soli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 eaLnBrk="1" hangingPunct="1"/>
            <a:endParaRPr lang="zh-CN" altLang="en-US" sz="1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059" name="TextBox 11"/>
          <p:cNvSpPr txBox="1"/>
          <p:nvPr userDrawn="1"/>
        </p:nvSpPr>
        <p:spPr>
          <a:xfrm>
            <a:off x="5160433" y="2781300"/>
            <a:ext cx="391287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强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化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练</a:t>
            </a:r>
            <a:r>
              <a:rPr lang="en-US" alt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sz="5335" dirty="0">
                <a:latin typeface="黑体" panose="02010609060101010101" pitchFamily="49" charset="-122"/>
                <a:ea typeface="黑体" panose="02010609060101010101" pitchFamily="49" charset="-122"/>
              </a:rPr>
              <a:t>习</a:t>
            </a:r>
            <a:endParaRPr lang="zh-CN" sz="533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79" name="TextBox 1"/>
          <p:cNvSpPr txBox="1"/>
          <p:nvPr userDrawn="1"/>
        </p:nvSpPr>
        <p:spPr>
          <a:xfrm>
            <a:off x="0" y="160338"/>
            <a:ext cx="10703984" cy="4318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 algn="r" eaLnBrk="1" hangingPunct="1">
              <a:lnSpc>
                <a:spcPct val="125000"/>
              </a:lnSpc>
            </a:pP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章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节</a:t>
            </a:r>
            <a:r>
              <a:rPr lang="en-US" altLang="zh-CN" sz="2135" i="1" dirty="0">
                <a:solidFill>
                  <a:srgbClr val="0099FF"/>
                </a:solidFill>
                <a:latin typeface="楷体_GB2312" panose="02010609030101010101" pitchFamily="1" charset="-122"/>
                <a:ea typeface="黑体" panose="02010609060101010101" pitchFamily="49" charset="-122"/>
              </a:rPr>
              <a:t>  </a:t>
            </a:r>
            <a:r>
              <a:rPr lang="zh-CN" altLang="en-US" sz="2135" i="1" dirty="0">
                <a:solidFill>
                  <a:srgbClr val="00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离散型随机变量及其分布</a:t>
            </a:r>
            <a:endParaRPr lang="zh-CN" altLang="en-US" sz="2135" i="1" dirty="0">
              <a:solidFill>
                <a:srgbClr val="0099FF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848340" y="44450"/>
            <a:ext cx="1007745" cy="66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2055" grpId="1" bldLvl="0" animBg="1"/>
      <p:bldP spid="2056" grpId="0" bldLvl="0" animBg="1"/>
      <p:bldP spid="2056" grpId="1" bldLvl="0" animBg="1"/>
      <p:bldP spid="2057" grpId="0" bldLvl="0" animBg="1"/>
      <p:bldP spid="2057" grpId="1" bldLvl="0" animBg="1"/>
      <p:bldP spid="2058" grpId="0" bldLvl="0" animBg="1"/>
      <p:bldP spid="2058" grpId="1" bldLvl="0" animBg="1"/>
      <p:bldP spid="2059" grpId="0"/>
    </p:bldLst>
  </p:timing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B0F0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  <a:gs pos="100000">
              <a:schemeClr val="bg1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170" name="Picture 11" descr="K:\高三教材PPT\图片10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393951" y="2857500"/>
            <a:ext cx="9804400" cy="4000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7170"/>
          <p:cNvGrpSpPr/>
          <p:nvPr userDrawn="1"/>
        </p:nvGrpSpPr>
        <p:grpSpPr>
          <a:xfrm>
            <a:off x="2499784" y="1989138"/>
            <a:ext cx="2091267" cy="196850"/>
            <a:chOff x="0" y="0"/>
            <a:chExt cx="1568450" cy="196850"/>
          </a:xfrm>
        </p:grpSpPr>
        <p:sp>
          <p:nvSpPr>
            <p:cNvPr id="7172" name="Oval 14"/>
            <p:cNvSpPr/>
            <p:nvPr/>
          </p:nvSpPr>
          <p:spPr>
            <a:xfrm>
              <a:off x="0" y="0"/>
              <a:ext cx="196850" cy="196850"/>
            </a:xfrm>
            <a:prstGeom prst="ellipse">
              <a:avLst/>
            </a:prstGeom>
            <a:solidFill>
              <a:srgbClr val="ACACAC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3" name="Oval 15"/>
            <p:cNvSpPr/>
            <p:nvPr/>
          </p:nvSpPr>
          <p:spPr>
            <a:xfrm>
              <a:off x="457200" y="0"/>
              <a:ext cx="196850" cy="196850"/>
            </a:xfrm>
            <a:prstGeom prst="ellipse">
              <a:avLst/>
            </a:prstGeom>
            <a:solidFill>
              <a:srgbClr val="8AC923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4" name="Oval 16"/>
            <p:cNvSpPr/>
            <p:nvPr/>
          </p:nvSpPr>
          <p:spPr>
            <a:xfrm>
              <a:off x="914400" y="0"/>
              <a:ext cx="196850" cy="196850"/>
            </a:xfrm>
            <a:prstGeom prst="ellipse">
              <a:avLst/>
            </a:prstGeom>
            <a:solidFill>
              <a:srgbClr val="F7BC29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75" name="Oval 17"/>
            <p:cNvSpPr/>
            <p:nvPr/>
          </p:nvSpPr>
          <p:spPr>
            <a:xfrm>
              <a:off x="1371600" y="0"/>
              <a:ext cx="196850" cy="196850"/>
            </a:xfrm>
            <a:prstGeom prst="ellipse">
              <a:avLst/>
            </a:prstGeom>
            <a:solidFill>
              <a:srgbClr val="A28BE1"/>
            </a:solidFill>
            <a:ln w="9525">
              <a:noFill/>
            </a:ln>
          </p:spPr>
          <p:txBody>
            <a:bodyPr wrap="none" anchor="ctr" anchorCtr="0"/>
            <a:p>
              <a:pPr lvl="0" eaLnBrk="1" hangingPunct="1"/>
              <a:endParaRPr lang="zh-CN" altLang="en-US" sz="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176" name="Rectangle 12"/>
          <p:cNvSpPr/>
          <p:nvPr userDrawn="1"/>
        </p:nvSpPr>
        <p:spPr>
          <a:xfrm>
            <a:off x="2495551" y="3357563"/>
            <a:ext cx="143933" cy="252412"/>
          </a:xfrm>
          <a:prstGeom prst="rect">
            <a:avLst/>
          </a:prstGeom>
          <a:solidFill>
            <a:srgbClr val="D7181F"/>
          </a:solidFill>
          <a:ln w="9525">
            <a:noFill/>
          </a:ln>
        </p:spPr>
        <p:txBody>
          <a:bodyPr wrap="none" anchor="ctr" anchorCtr="0"/>
          <a:p>
            <a:pPr lvl="0" eaLnBrk="1" hangingPunct="1"/>
            <a:endParaRPr lang="zh-CN" altLang="en-US" sz="100" dirty="0">
              <a:latin typeface="Calibri" panose="020F0502020204030204" pitchFamily="34" charset="0"/>
            </a:endParaRPr>
          </a:p>
        </p:txBody>
      </p:sp>
      <p:pic>
        <p:nvPicPr>
          <p:cNvPr id="7177" name="Picture 2" descr="K:\高三教材PPT\图片1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88917" y="1484313"/>
            <a:ext cx="8128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8" name="Picture 3" descr="K:\高三教材PPT\图片2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27651" y="2349500"/>
            <a:ext cx="2235200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9" name="Picture 4" descr="K:\高三教材PPT\图片3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39184" y="1700213"/>
            <a:ext cx="1797049" cy="1268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Picture 5" descr="K:\高三教材PPT\图片4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13484" y="2924175"/>
            <a:ext cx="732367" cy="62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Picture 6" descr="K:\高三教材PPT\图片5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287433" y="201613"/>
            <a:ext cx="529167" cy="390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Picture 7" descr="K:\高三教材PPT\图片6.pn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056967" y="0"/>
            <a:ext cx="4184651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Picture 8" descr="K:\高三教材PPT\图片7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896600" y="0"/>
            <a:ext cx="99906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Picture 9" descr="K:\高三教材PPT\图片8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59900" y="1844675"/>
            <a:ext cx="1642533" cy="927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5" name="Picture 10" descr="K:\高三教材PPT\图片9.png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247467" y="2924175"/>
            <a:ext cx="2275417" cy="1127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194" name="Picture 64" descr="b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76925"/>
            <a:ext cx="12192000" cy="981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3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TextBox 1"/>
          <p:cNvSpPr txBox="1"/>
          <p:nvPr/>
        </p:nvSpPr>
        <p:spPr>
          <a:xfrm>
            <a:off x="2208107" y="1988609"/>
            <a:ext cx="2722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数</a:t>
            </a:r>
            <a:r>
              <a:rPr lang="en-US" altLang="zh-CN" sz="8000" dirty="0"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8000" dirty="0">
                <a:latin typeface="隶书" panose="02010509060101010101" pitchFamily="1" charset="-122"/>
                <a:ea typeface="隶书" panose="02010509060101010101" pitchFamily="1" charset="-122"/>
              </a:rPr>
              <a:t>学</a:t>
            </a:r>
            <a:endParaRPr lang="zh-CN" altLang="en-US" sz="8000" dirty="0"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  <p:sp>
        <p:nvSpPr>
          <p:cNvPr id="11267" name="TextBox 2"/>
          <p:cNvSpPr txBox="1"/>
          <p:nvPr/>
        </p:nvSpPr>
        <p:spPr>
          <a:xfrm>
            <a:off x="2639484" y="3141133"/>
            <a:ext cx="9313333" cy="624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465" dirty="0">
                <a:latin typeface="黑体" panose="02010609060101010101" pitchFamily="49" charset="-122"/>
                <a:ea typeface="黑体" panose="02010609060101010101" pitchFamily="49" charset="-122"/>
              </a:rPr>
              <a:t>中职对口升学考试总复习</a:t>
            </a:r>
            <a:r>
              <a:rPr lang="en-US" altLang="zh-CN" sz="3465"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3465" dirty="0">
                <a:latin typeface="黑体" panose="02010609060101010101" pitchFamily="49" charset="-122"/>
                <a:ea typeface="黑体" panose="02010609060101010101" pitchFamily="49" charset="-122"/>
              </a:rPr>
              <a:t>教学课件</a:t>
            </a:r>
            <a:endParaRPr lang="zh-CN" altLang="en-US" sz="346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9768417" y="5949527"/>
            <a:ext cx="1878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665" dirty="0">
                <a:latin typeface="黑体" panose="02010609060101010101" pitchFamily="49" charset="-122"/>
                <a:ea typeface="黑体" panose="02010609060101010101" pitchFamily="49" charset="-122"/>
              </a:rPr>
              <a:t>南方出版社</a:t>
            </a:r>
            <a:endParaRPr lang="zh-CN" altLang="en-US" sz="266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0640" y="188595"/>
            <a:ext cx="1756410" cy="1167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矩形 2"/>
          <p:cNvSpPr/>
          <p:nvPr/>
        </p:nvSpPr>
        <p:spPr>
          <a:xfrm>
            <a:off x="4175760" y="1843617"/>
            <a:ext cx="3840480" cy="101473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>
              <a:lnSpc>
                <a:spcPct val="125000"/>
              </a:lnSpc>
            </a:pPr>
            <a:r>
              <a:rPr lang="zh-CN" altLang="en-US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第</a:t>
            </a:r>
            <a:r>
              <a:rPr lang="en-US" altLang="zh-CN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11</a:t>
            </a:r>
            <a:r>
              <a:rPr lang="zh-CN" altLang="en-US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章</a:t>
            </a:r>
            <a:r>
              <a:rPr lang="en-US" altLang="zh-CN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 </a:t>
            </a:r>
            <a:r>
              <a:rPr lang="zh-CN" altLang="en-US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第</a:t>
            </a:r>
            <a:r>
              <a:rPr lang="en-US" altLang="zh-CN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2</a:t>
            </a:r>
            <a:r>
              <a:rPr lang="zh-CN" altLang="en-US" sz="4800" dirty="0">
                <a:solidFill>
                  <a:srgbClr val="00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节</a:t>
            </a:r>
            <a:endParaRPr lang="zh-CN" altLang="en-US" sz="4800" dirty="0">
              <a:solidFill>
                <a:srgbClr val="000000"/>
              </a:solidFill>
              <a:latin typeface="楷体_GB2312" panose="02010609030101010101" pitchFamily="1" charset="-122"/>
              <a:ea typeface="楷体_GB2312" panose="02010609030101010101" pitchFamily="1" charset="-122"/>
            </a:endParaRPr>
          </a:p>
        </p:txBody>
      </p:sp>
      <p:sp>
        <p:nvSpPr>
          <p:cNvPr id="11266" name="TextBox 1"/>
          <p:cNvSpPr txBox="1"/>
          <p:nvPr/>
        </p:nvSpPr>
        <p:spPr>
          <a:xfrm>
            <a:off x="2232872" y="3212889"/>
            <a:ext cx="7726680" cy="92202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p>
            <a:pPr algn="ctr"/>
            <a:r>
              <a:rPr lang="zh-CN" sz="5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隶书" panose="02010509060101010101" pitchFamily="1" charset="-122"/>
                <a:ea typeface="隶书" panose="02010509060101010101" pitchFamily="1" charset="-122"/>
              </a:rPr>
              <a:t>离散型随机变量及其分布</a:t>
            </a:r>
            <a:endParaRPr lang="zh-CN" sz="540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隶书" panose="02010509060101010101" pitchFamily="1" charset="-122"/>
              <a:ea typeface="隶书" panose="02010509060101010101" pitchFamily="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" name="矩形 18"/>
          <p:cNvSpPr/>
          <p:nvPr/>
        </p:nvSpPr>
        <p:spPr>
          <a:xfrm>
            <a:off x="1487170" y="4004945"/>
            <a:ext cx="1315085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 descr="中职数学2022秋S10(7-12章) 小版芯_238"/>
          <p:cNvPicPr>
            <a:picLocks noChangeAspect="1"/>
          </p:cNvPicPr>
          <p:nvPr/>
        </p:nvPicPr>
        <p:blipFill>
          <a:blip r:embed="rId1"/>
          <a:srcRect t="23285"/>
          <a:stretch>
            <a:fillRect/>
          </a:stretch>
        </p:blipFill>
        <p:spPr>
          <a:xfrm>
            <a:off x="770890" y="908685"/>
            <a:ext cx="10649585" cy="3991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271270" y="2853055"/>
            <a:ext cx="5029835" cy="171577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099185" y="3855720"/>
            <a:ext cx="3105785" cy="7435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055370" y="2501900"/>
            <a:ext cx="3676650" cy="2101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271270" y="4653280"/>
            <a:ext cx="9391650" cy="7454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271270" y="3678555"/>
            <a:ext cx="4794250" cy="70104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487170" y="4364990"/>
            <a:ext cx="8227695" cy="170688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487170" y="3394710"/>
            <a:ext cx="6542405" cy="6172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075690" y="2348865"/>
            <a:ext cx="349885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127125" y="4474210"/>
            <a:ext cx="5967730" cy="119761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48"/>
          <p:cNvPicPr>
            <a:picLocks noChangeAspect="1"/>
          </p:cNvPicPr>
          <p:nvPr/>
        </p:nvPicPr>
        <p:blipFill>
          <a:blip r:embed="rId1"/>
          <a:srcRect t="5492"/>
          <a:stretch>
            <a:fillRect/>
          </a:stretch>
        </p:blipFill>
        <p:spPr>
          <a:xfrm>
            <a:off x="770890" y="1113155"/>
            <a:ext cx="10649585" cy="491744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0920095" y="1196975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920095" y="3245485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0920095" y="2493010"/>
            <a:ext cx="34417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607935" y="3644900"/>
            <a:ext cx="594360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8328025" y="826770"/>
            <a:ext cx="344170" cy="5930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783840" y="2357120"/>
            <a:ext cx="556260" cy="2984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375910" y="2698750"/>
            <a:ext cx="344170" cy="66484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935730" y="5445125"/>
            <a:ext cx="581025" cy="36703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  <p:bldP spid="6" grpId="0" bldLvl="0" animBg="1"/>
      <p:bldP spid="8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5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27125" y="1614805"/>
            <a:ext cx="999490" cy="57785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199515" y="3817620"/>
            <a:ext cx="3408680" cy="22129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5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中职数学2022秋S10(7-12章) 小版芯_2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827405"/>
            <a:ext cx="10649585" cy="520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27125" y="1922145"/>
            <a:ext cx="5474970" cy="26377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COMMONDATA" val="eyJoZGlkIjoiZDE5MWY1ZmM5Njg0N2Y5Y2NkMDU1Y2QyYmM0M2FlNjEifQ==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3C1DA"/>
        </a:accent5>
        <a:accent6>
          <a:srgbClr val="AC4744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WPS 演示</Application>
  <PresentationFormat>在屏幕上显示</PresentationFormat>
  <Paragraphs>10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6</vt:i4>
      </vt:variant>
      <vt:variant>
        <vt:lpstr>幻灯片标题</vt:lpstr>
      </vt:variant>
      <vt:variant>
        <vt:i4>19</vt:i4>
      </vt:variant>
    </vt:vector>
  </HeadingPairs>
  <TitlesOfParts>
    <vt:vector size="36" baseType="lpstr">
      <vt:lpstr>Arial</vt:lpstr>
      <vt:lpstr>宋体</vt:lpstr>
      <vt:lpstr>Wingdings</vt:lpstr>
      <vt:lpstr>Calibri</vt:lpstr>
      <vt:lpstr>黑体</vt:lpstr>
      <vt:lpstr>楷体_GB2312</vt:lpstr>
      <vt:lpstr>新宋体</vt:lpstr>
      <vt:lpstr>Wingdings</vt:lpstr>
      <vt:lpstr>隶书</vt:lpstr>
      <vt:lpstr>微软雅黑</vt:lpstr>
      <vt:lpstr>Arial Unicode MS</vt:lpstr>
      <vt:lpstr>2_Office 主题</vt:lpstr>
      <vt:lpstr>3_Office 主题</vt:lpstr>
      <vt:lpstr>1_Office 主题</vt:lpstr>
      <vt:lpstr>7_Office 主题</vt:lpstr>
      <vt:lpstr>8_Office 主题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Weiwei</dc:creator>
  <cp:lastModifiedBy>Administrator</cp:lastModifiedBy>
  <cp:revision>317</cp:revision>
  <dcterms:created xsi:type="dcterms:W3CDTF">2012-04-23T02:18:00Z</dcterms:created>
  <dcterms:modified xsi:type="dcterms:W3CDTF">2022-05-26T01:07:10Z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2052-11.1.0.11365</vt:lpwstr>
  </property>
  <property fmtid="{D5CDD505-2E9C-101B-9397-08002B2CF9AE}" pid="3" name="ICV">
    <vt:lpwstr>F126A09464E34E17BE1BDEF4E6BA3F56</vt:lpwstr>
  </property>
</Properties>
</file>